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42803763" cy="320770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721" autoAdjust="0"/>
    <p:restoredTop sz="94364" autoAdjust="0"/>
  </p:normalViewPr>
  <p:slideViewPr>
    <p:cSldViewPr snapToGrid="0">
      <p:cViewPr varScale="1">
        <p:scale>
          <a:sx n="25" d="100"/>
          <a:sy n="25" d="100"/>
        </p:scale>
        <p:origin x="2208" y="36"/>
      </p:cViewPr>
      <p:guideLst/>
    </p:cSldViewPr>
  </p:slid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07079F8-C2ED-4741-8EE7-F08FE1FA851B}" type="datetimeFigureOut">
              <a:rPr lang="en-US" smtClean="0"/>
              <a:t>6/30/2020</a:t>
            </a:fld>
            <a:endParaRPr lang="en-US"/>
          </a:p>
        </p:txBody>
      </p:sp>
      <p:sp>
        <p:nvSpPr>
          <p:cNvPr id="4" name="Slide Image Placeholder 3"/>
          <p:cNvSpPr>
            <a:spLocks noGrp="1" noRot="1" noChangeAspect="1"/>
          </p:cNvSpPr>
          <p:nvPr>
            <p:ph type="sldImg" idx="2"/>
          </p:nvPr>
        </p:nvSpPr>
        <p:spPr>
          <a:xfrm>
            <a:off x="3027363" y="857250"/>
            <a:ext cx="3089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9828A9B-7442-494E-B797-71502553DD0E}" type="slidenum">
              <a:rPr lang="en-US" smtClean="0"/>
              <a:t>‹Nr.›</a:t>
            </a:fld>
            <a:endParaRPr lang="en-US"/>
          </a:p>
        </p:txBody>
      </p:sp>
    </p:spTree>
    <p:extLst>
      <p:ext uri="{BB962C8B-B14F-4D97-AF65-F5344CB8AC3E}">
        <p14:creationId xmlns:p14="http://schemas.microsoft.com/office/powerpoint/2010/main" val="90365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28A9B-7442-494E-B797-71502553DD0E}" type="slidenum">
              <a:rPr lang="en-US" smtClean="0"/>
              <a:t>1</a:t>
            </a:fld>
            <a:endParaRPr lang="en-US"/>
          </a:p>
        </p:txBody>
      </p:sp>
    </p:spTree>
    <p:extLst>
      <p:ext uri="{BB962C8B-B14F-4D97-AF65-F5344CB8AC3E}">
        <p14:creationId xmlns:p14="http://schemas.microsoft.com/office/powerpoint/2010/main" val="327420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645"/>
            <a:ext cx="36383199" cy="11167557"/>
          </a:xfrm>
        </p:spPr>
        <p:txBody>
          <a:bodyPr anchor="b"/>
          <a:lstStyle>
            <a:lvl1pPr algn="ctr">
              <a:defRPr sz="28064"/>
            </a:lvl1pPr>
          </a:lstStyle>
          <a:p>
            <a:r>
              <a:rPr lang="en-US"/>
              <a:t>Click to edit Master title style</a:t>
            </a:r>
            <a:endParaRPr lang="en-US" dirty="0"/>
          </a:p>
        </p:txBody>
      </p:sp>
      <p:sp>
        <p:nvSpPr>
          <p:cNvPr id="3" name="Subtitle 2"/>
          <p:cNvSpPr>
            <a:spLocks noGrp="1"/>
          </p:cNvSpPr>
          <p:nvPr>
            <p:ph type="subTitle" idx="1"/>
          </p:nvPr>
        </p:nvSpPr>
        <p:spPr>
          <a:xfrm>
            <a:off x="5350471" y="16847866"/>
            <a:ext cx="32102822" cy="7744520"/>
          </a:xfrm>
        </p:spPr>
        <p:txBody>
          <a:bodyPr/>
          <a:lstStyle>
            <a:lvl1pPr marL="0" indent="0" algn="ctr">
              <a:buNone/>
              <a:defRPr sz="11226"/>
            </a:lvl1pPr>
            <a:lvl2pPr marL="2138462" indent="0" algn="ctr">
              <a:buNone/>
              <a:defRPr sz="9355"/>
            </a:lvl2pPr>
            <a:lvl3pPr marL="4276923" indent="0" algn="ctr">
              <a:buNone/>
              <a:defRPr sz="8419"/>
            </a:lvl3pPr>
            <a:lvl4pPr marL="6415385" indent="0" algn="ctr">
              <a:buNone/>
              <a:defRPr sz="7484"/>
            </a:lvl4pPr>
            <a:lvl5pPr marL="8553846" indent="0" algn="ctr">
              <a:buNone/>
              <a:defRPr sz="7484"/>
            </a:lvl5pPr>
            <a:lvl6pPr marL="10692308" indent="0" algn="ctr">
              <a:buNone/>
              <a:defRPr sz="7484"/>
            </a:lvl6pPr>
            <a:lvl7pPr marL="12830769" indent="0" algn="ctr">
              <a:buNone/>
              <a:defRPr sz="7484"/>
            </a:lvl7pPr>
            <a:lvl8pPr marL="14969231" indent="0" algn="ctr">
              <a:buNone/>
              <a:defRPr sz="7484"/>
            </a:lvl8pPr>
            <a:lvl9pPr marL="17107692" indent="0" algn="ctr">
              <a:buNone/>
              <a:defRPr sz="74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64277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08270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805"/>
            <a:ext cx="9229561" cy="271837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805"/>
            <a:ext cx="27153637" cy="271837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130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6141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990"/>
            <a:ext cx="36918246" cy="13343149"/>
          </a:xfrm>
        </p:spPr>
        <p:txBody>
          <a:bodyPr anchor="b"/>
          <a:lstStyle>
            <a:lvl1pPr>
              <a:defRPr sz="28064"/>
            </a:lvl1pPr>
          </a:lstStyle>
          <a:p>
            <a:r>
              <a:rPr lang="en-US"/>
              <a:t>Click to edit Master title style</a:t>
            </a:r>
            <a:endParaRPr lang="en-US" dirty="0"/>
          </a:p>
        </p:txBody>
      </p:sp>
      <p:sp>
        <p:nvSpPr>
          <p:cNvPr id="3" name="Text Placeholder 2"/>
          <p:cNvSpPr>
            <a:spLocks noGrp="1"/>
          </p:cNvSpPr>
          <p:nvPr>
            <p:ph type="body" idx="1"/>
          </p:nvPr>
        </p:nvSpPr>
        <p:spPr>
          <a:xfrm>
            <a:off x="2920467" y="21466370"/>
            <a:ext cx="36918246" cy="7016847"/>
          </a:xfrm>
        </p:spPr>
        <p:txBody>
          <a:bodyPr/>
          <a:lstStyle>
            <a:lvl1pPr marL="0" indent="0">
              <a:buNone/>
              <a:defRPr sz="11226">
                <a:solidFill>
                  <a:schemeClr val="tx1"/>
                </a:solidFill>
              </a:defRPr>
            </a:lvl1pPr>
            <a:lvl2pPr marL="2138462" indent="0">
              <a:buNone/>
              <a:defRPr sz="9355">
                <a:solidFill>
                  <a:schemeClr val="tx1">
                    <a:tint val="75000"/>
                  </a:schemeClr>
                </a:solidFill>
              </a:defRPr>
            </a:lvl2pPr>
            <a:lvl3pPr marL="4276923" indent="0">
              <a:buNone/>
              <a:defRPr sz="8419">
                <a:solidFill>
                  <a:schemeClr val="tx1">
                    <a:tint val="75000"/>
                  </a:schemeClr>
                </a:solidFill>
              </a:defRPr>
            </a:lvl3pPr>
            <a:lvl4pPr marL="6415385" indent="0">
              <a:buNone/>
              <a:defRPr sz="7484">
                <a:solidFill>
                  <a:schemeClr val="tx1">
                    <a:tint val="75000"/>
                  </a:schemeClr>
                </a:solidFill>
              </a:defRPr>
            </a:lvl4pPr>
            <a:lvl5pPr marL="8553846" indent="0">
              <a:buNone/>
              <a:defRPr sz="7484">
                <a:solidFill>
                  <a:schemeClr val="tx1">
                    <a:tint val="75000"/>
                  </a:schemeClr>
                </a:solidFill>
              </a:defRPr>
            </a:lvl5pPr>
            <a:lvl6pPr marL="10692308" indent="0">
              <a:buNone/>
              <a:defRPr sz="7484">
                <a:solidFill>
                  <a:schemeClr val="tx1">
                    <a:tint val="75000"/>
                  </a:schemeClr>
                </a:solidFill>
              </a:defRPr>
            </a:lvl6pPr>
            <a:lvl7pPr marL="12830769" indent="0">
              <a:buNone/>
              <a:defRPr sz="7484">
                <a:solidFill>
                  <a:schemeClr val="tx1">
                    <a:tint val="75000"/>
                  </a:schemeClr>
                </a:solidFill>
              </a:defRPr>
            </a:lvl7pPr>
            <a:lvl8pPr marL="14969231" indent="0">
              <a:buNone/>
              <a:defRPr sz="7484">
                <a:solidFill>
                  <a:schemeClr val="tx1">
                    <a:tint val="75000"/>
                  </a:schemeClr>
                </a:solidFill>
              </a:defRPr>
            </a:lvl8pPr>
            <a:lvl9pPr marL="17107692" indent="0">
              <a:buNone/>
              <a:defRPr sz="748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23844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9023"/>
            <a:ext cx="18191599" cy="203525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9023"/>
            <a:ext cx="18191599" cy="203525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14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812"/>
            <a:ext cx="36918246" cy="6200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3329"/>
            <a:ext cx="18107995" cy="3853696"/>
          </a:xfrm>
        </p:spPr>
        <p:txBody>
          <a:bodyPr anchor="b"/>
          <a:lstStyle>
            <a:lvl1pPr marL="0" indent="0">
              <a:buNone/>
              <a:defRPr sz="11226" b="1"/>
            </a:lvl1pPr>
            <a:lvl2pPr marL="2138462" indent="0">
              <a:buNone/>
              <a:defRPr sz="9355" b="1"/>
            </a:lvl2pPr>
            <a:lvl3pPr marL="4276923" indent="0">
              <a:buNone/>
              <a:defRPr sz="8419" b="1"/>
            </a:lvl3pPr>
            <a:lvl4pPr marL="6415385" indent="0">
              <a:buNone/>
              <a:defRPr sz="7484" b="1"/>
            </a:lvl4pPr>
            <a:lvl5pPr marL="8553846" indent="0">
              <a:buNone/>
              <a:defRPr sz="7484" b="1"/>
            </a:lvl5pPr>
            <a:lvl6pPr marL="10692308" indent="0">
              <a:buNone/>
              <a:defRPr sz="7484" b="1"/>
            </a:lvl6pPr>
            <a:lvl7pPr marL="12830769" indent="0">
              <a:buNone/>
              <a:defRPr sz="7484" b="1"/>
            </a:lvl7pPr>
            <a:lvl8pPr marL="14969231" indent="0">
              <a:buNone/>
              <a:defRPr sz="7484" b="1"/>
            </a:lvl8pPr>
            <a:lvl9pPr marL="17107692" indent="0">
              <a:buNone/>
              <a:defRPr sz="7484" b="1"/>
            </a:lvl9pPr>
          </a:lstStyle>
          <a:p>
            <a:pPr lvl="0"/>
            <a:r>
              <a:rPr lang="en-US"/>
              <a:t>Edit Master text styles</a:t>
            </a:r>
          </a:p>
        </p:txBody>
      </p:sp>
      <p:sp>
        <p:nvSpPr>
          <p:cNvPr id="4" name="Content Placeholder 3"/>
          <p:cNvSpPr>
            <a:spLocks noGrp="1"/>
          </p:cNvSpPr>
          <p:nvPr>
            <p:ph sz="half" idx="2"/>
          </p:nvPr>
        </p:nvSpPr>
        <p:spPr>
          <a:xfrm>
            <a:off x="2948339" y="11717024"/>
            <a:ext cx="18107995" cy="172339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3329"/>
            <a:ext cx="18197174" cy="3853696"/>
          </a:xfrm>
        </p:spPr>
        <p:txBody>
          <a:bodyPr anchor="b"/>
          <a:lstStyle>
            <a:lvl1pPr marL="0" indent="0">
              <a:buNone/>
              <a:defRPr sz="11226" b="1"/>
            </a:lvl1pPr>
            <a:lvl2pPr marL="2138462" indent="0">
              <a:buNone/>
              <a:defRPr sz="9355" b="1"/>
            </a:lvl2pPr>
            <a:lvl3pPr marL="4276923" indent="0">
              <a:buNone/>
              <a:defRPr sz="8419" b="1"/>
            </a:lvl3pPr>
            <a:lvl4pPr marL="6415385" indent="0">
              <a:buNone/>
              <a:defRPr sz="7484" b="1"/>
            </a:lvl4pPr>
            <a:lvl5pPr marL="8553846" indent="0">
              <a:buNone/>
              <a:defRPr sz="7484" b="1"/>
            </a:lvl5pPr>
            <a:lvl6pPr marL="10692308" indent="0">
              <a:buNone/>
              <a:defRPr sz="7484" b="1"/>
            </a:lvl6pPr>
            <a:lvl7pPr marL="12830769" indent="0">
              <a:buNone/>
              <a:defRPr sz="7484" b="1"/>
            </a:lvl7pPr>
            <a:lvl8pPr marL="14969231" indent="0">
              <a:buNone/>
              <a:defRPr sz="7484" b="1"/>
            </a:lvl8pPr>
            <a:lvl9pPr marL="17107692" indent="0">
              <a:buNone/>
              <a:defRPr sz="7484" b="1"/>
            </a:lvl9pPr>
          </a:lstStyle>
          <a:p>
            <a:pPr lvl="0"/>
            <a:r>
              <a:rPr lang="en-US"/>
              <a:t>Edit Master text styles</a:t>
            </a:r>
          </a:p>
        </p:txBody>
      </p:sp>
      <p:sp>
        <p:nvSpPr>
          <p:cNvPr id="6" name="Content Placeholder 5"/>
          <p:cNvSpPr>
            <a:spLocks noGrp="1"/>
          </p:cNvSpPr>
          <p:nvPr>
            <p:ph sz="quarter" idx="4"/>
          </p:nvPr>
        </p:nvSpPr>
        <p:spPr>
          <a:xfrm>
            <a:off x="21669408" y="11717024"/>
            <a:ext cx="18197174" cy="172339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3762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20497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8732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468"/>
            <a:ext cx="13805328" cy="7484639"/>
          </a:xfrm>
        </p:spPr>
        <p:txBody>
          <a:bodyPr anchor="b"/>
          <a:lstStyle>
            <a:lvl1pPr>
              <a:defRPr sz="14967"/>
            </a:lvl1pPr>
          </a:lstStyle>
          <a:p>
            <a:r>
              <a:rPr lang="en-US"/>
              <a:t>Click to edit Master title style</a:t>
            </a:r>
            <a:endParaRPr lang="en-US" dirty="0"/>
          </a:p>
        </p:txBody>
      </p:sp>
      <p:sp>
        <p:nvSpPr>
          <p:cNvPr id="3" name="Content Placeholder 2"/>
          <p:cNvSpPr>
            <a:spLocks noGrp="1"/>
          </p:cNvSpPr>
          <p:nvPr>
            <p:ph idx="1"/>
          </p:nvPr>
        </p:nvSpPr>
        <p:spPr>
          <a:xfrm>
            <a:off x="18197174" y="4618505"/>
            <a:ext cx="21669405" cy="22795478"/>
          </a:xfrm>
        </p:spPr>
        <p:txBody>
          <a:bodyPr/>
          <a:lstStyle>
            <a:lvl1pPr>
              <a:defRPr sz="14967"/>
            </a:lvl1pPr>
            <a:lvl2pPr>
              <a:defRPr sz="13096"/>
            </a:lvl2pPr>
            <a:lvl3pPr>
              <a:defRPr sz="11226"/>
            </a:lvl3pPr>
            <a:lvl4pPr>
              <a:defRPr sz="9355"/>
            </a:lvl4pPr>
            <a:lvl5pPr>
              <a:defRPr sz="9355"/>
            </a:lvl5pPr>
            <a:lvl6pPr>
              <a:defRPr sz="9355"/>
            </a:lvl6pPr>
            <a:lvl7pPr>
              <a:defRPr sz="9355"/>
            </a:lvl7pPr>
            <a:lvl8pPr>
              <a:defRPr sz="9355"/>
            </a:lvl8pPr>
            <a:lvl9pPr>
              <a:defRPr sz="93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3108"/>
            <a:ext cx="13805328" cy="17827997"/>
          </a:xfrm>
        </p:spPr>
        <p:txBody>
          <a:bodyPr/>
          <a:lstStyle>
            <a:lvl1pPr marL="0" indent="0">
              <a:buNone/>
              <a:defRPr sz="7484"/>
            </a:lvl1pPr>
            <a:lvl2pPr marL="2138462" indent="0">
              <a:buNone/>
              <a:defRPr sz="6548"/>
            </a:lvl2pPr>
            <a:lvl3pPr marL="4276923" indent="0">
              <a:buNone/>
              <a:defRPr sz="5613"/>
            </a:lvl3pPr>
            <a:lvl4pPr marL="6415385" indent="0">
              <a:buNone/>
              <a:defRPr sz="4677"/>
            </a:lvl4pPr>
            <a:lvl5pPr marL="8553846" indent="0">
              <a:buNone/>
              <a:defRPr sz="4677"/>
            </a:lvl5pPr>
            <a:lvl6pPr marL="10692308" indent="0">
              <a:buNone/>
              <a:defRPr sz="4677"/>
            </a:lvl6pPr>
            <a:lvl7pPr marL="12830769" indent="0">
              <a:buNone/>
              <a:defRPr sz="4677"/>
            </a:lvl7pPr>
            <a:lvl8pPr marL="14969231" indent="0">
              <a:buNone/>
              <a:defRPr sz="4677"/>
            </a:lvl8pPr>
            <a:lvl9pPr marL="17107692"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6236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468"/>
            <a:ext cx="13805328" cy="7484639"/>
          </a:xfrm>
        </p:spPr>
        <p:txBody>
          <a:bodyPr anchor="b"/>
          <a:lstStyle>
            <a:lvl1pPr>
              <a:defRPr sz="149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8505"/>
            <a:ext cx="21669405" cy="22795478"/>
          </a:xfrm>
        </p:spPr>
        <p:txBody>
          <a:bodyPr anchor="t"/>
          <a:lstStyle>
            <a:lvl1pPr marL="0" indent="0">
              <a:buNone/>
              <a:defRPr sz="14967"/>
            </a:lvl1pPr>
            <a:lvl2pPr marL="2138462" indent="0">
              <a:buNone/>
              <a:defRPr sz="13096"/>
            </a:lvl2pPr>
            <a:lvl3pPr marL="4276923" indent="0">
              <a:buNone/>
              <a:defRPr sz="11226"/>
            </a:lvl3pPr>
            <a:lvl4pPr marL="6415385" indent="0">
              <a:buNone/>
              <a:defRPr sz="9355"/>
            </a:lvl4pPr>
            <a:lvl5pPr marL="8553846" indent="0">
              <a:buNone/>
              <a:defRPr sz="9355"/>
            </a:lvl5pPr>
            <a:lvl6pPr marL="10692308" indent="0">
              <a:buNone/>
              <a:defRPr sz="9355"/>
            </a:lvl6pPr>
            <a:lvl7pPr marL="12830769" indent="0">
              <a:buNone/>
              <a:defRPr sz="9355"/>
            </a:lvl7pPr>
            <a:lvl8pPr marL="14969231" indent="0">
              <a:buNone/>
              <a:defRPr sz="9355"/>
            </a:lvl8pPr>
            <a:lvl9pPr marL="17107692" indent="0">
              <a:buNone/>
              <a:defRPr sz="9355"/>
            </a:lvl9pPr>
          </a:lstStyle>
          <a:p>
            <a:r>
              <a:rPr lang="en-US"/>
              <a:t>Click icon to add picture</a:t>
            </a:r>
            <a:endParaRPr lang="en-US" dirty="0"/>
          </a:p>
        </p:txBody>
      </p:sp>
      <p:sp>
        <p:nvSpPr>
          <p:cNvPr id="4" name="Text Placeholder 3"/>
          <p:cNvSpPr>
            <a:spLocks noGrp="1"/>
          </p:cNvSpPr>
          <p:nvPr>
            <p:ph type="body" sz="half" idx="2"/>
          </p:nvPr>
        </p:nvSpPr>
        <p:spPr>
          <a:xfrm>
            <a:off x="2948334" y="9623108"/>
            <a:ext cx="13805328" cy="17827997"/>
          </a:xfrm>
        </p:spPr>
        <p:txBody>
          <a:bodyPr/>
          <a:lstStyle>
            <a:lvl1pPr marL="0" indent="0">
              <a:buNone/>
              <a:defRPr sz="7484"/>
            </a:lvl1pPr>
            <a:lvl2pPr marL="2138462" indent="0">
              <a:buNone/>
              <a:defRPr sz="6548"/>
            </a:lvl2pPr>
            <a:lvl3pPr marL="4276923" indent="0">
              <a:buNone/>
              <a:defRPr sz="5613"/>
            </a:lvl3pPr>
            <a:lvl4pPr marL="6415385" indent="0">
              <a:buNone/>
              <a:defRPr sz="4677"/>
            </a:lvl4pPr>
            <a:lvl5pPr marL="8553846" indent="0">
              <a:buNone/>
              <a:defRPr sz="4677"/>
            </a:lvl5pPr>
            <a:lvl6pPr marL="10692308" indent="0">
              <a:buNone/>
              <a:defRPr sz="4677"/>
            </a:lvl6pPr>
            <a:lvl7pPr marL="12830769" indent="0">
              <a:buNone/>
              <a:defRPr sz="4677"/>
            </a:lvl7pPr>
            <a:lvl8pPr marL="14969231" indent="0">
              <a:buNone/>
              <a:defRPr sz="4677"/>
            </a:lvl8pPr>
            <a:lvl9pPr marL="17107692"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9192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812"/>
            <a:ext cx="36918246" cy="6200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9023"/>
            <a:ext cx="36918246" cy="203525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30657"/>
            <a:ext cx="9630847" cy="1707805"/>
          </a:xfrm>
          <a:prstGeom prst="rect">
            <a:avLst/>
          </a:prstGeom>
        </p:spPr>
        <p:txBody>
          <a:bodyPr vert="horz" lIns="91440" tIns="45720" rIns="91440" bIns="45720" rtlCol="0" anchor="ctr"/>
          <a:lstStyle>
            <a:lvl1pPr algn="l">
              <a:defRPr sz="5613">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9730657"/>
            <a:ext cx="14446270" cy="1707805"/>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9730657"/>
            <a:ext cx="9630847" cy="1707805"/>
          </a:xfrm>
          <a:prstGeom prst="rect">
            <a:avLst/>
          </a:prstGeom>
        </p:spPr>
        <p:txBody>
          <a:bodyPr vert="horz" lIns="91440" tIns="45720" rIns="91440" bIns="45720" rtlCol="0" anchor="ctr"/>
          <a:lstStyle>
            <a:lvl1pPr algn="r">
              <a:defRPr sz="5613">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5784420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276923" rtl="0" eaLnBrk="1" latinLnBrk="0" hangingPunct="1">
        <a:lnSpc>
          <a:spcPct val="90000"/>
        </a:lnSpc>
        <a:spcBef>
          <a:spcPct val="0"/>
        </a:spcBef>
        <a:buNone/>
        <a:defRPr sz="20580" kern="1200">
          <a:solidFill>
            <a:schemeClr val="tx1"/>
          </a:solidFill>
          <a:latin typeface="+mj-lt"/>
          <a:ea typeface="+mj-ea"/>
          <a:cs typeface="+mj-cs"/>
        </a:defRPr>
      </a:lvl1pPr>
    </p:titleStyle>
    <p:bodyStyle>
      <a:lvl1pPr marL="1069231" indent="-1069231" algn="l" defTabSz="4276923"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692" indent="-1069231" algn="l" defTabSz="4276923" rtl="0" eaLnBrk="1" latinLnBrk="0" hangingPunct="1">
        <a:lnSpc>
          <a:spcPct val="90000"/>
        </a:lnSpc>
        <a:spcBef>
          <a:spcPts val="2339"/>
        </a:spcBef>
        <a:buFont typeface="Arial" panose="020B0604020202020204" pitchFamily="34" charset="0"/>
        <a:buChar char="•"/>
        <a:defRPr sz="11226" kern="1200">
          <a:solidFill>
            <a:schemeClr val="tx1"/>
          </a:solidFill>
          <a:latin typeface="+mn-lt"/>
          <a:ea typeface="+mn-ea"/>
          <a:cs typeface="+mn-cs"/>
        </a:defRPr>
      </a:lvl2pPr>
      <a:lvl3pPr marL="5346154" indent="-1069231" algn="l" defTabSz="4276923" rtl="0" eaLnBrk="1" latinLnBrk="0" hangingPunct="1">
        <a:lnSpc>
          <a:spcPct val="90000"/>
        </a:lnSpc>
        <a:spcBef>
          <a:spcPts val="2339"/>
        </a:spcBef>
        <a:buFont typeface="Arial" panose="020B0604020202020204" pitchFamily="34" charset="0"/>
        <a:buChar char="•"/>
        <a:defRPr sz="9355" kern="1200">
          <a:solidFill>
            <a:schemeClr val="tx1"/>
          </a:solidFill>
          <a:latin typeface="+mn-lt"/>
          <a:ea typeface="+mn-ea"/>
          <a:cs typeface="+mn-cs"/>
        </a:defRPr>
      </a:lvl3pPr>
      <a:lvl4pPr marL="7484615"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3077"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539"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900000"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8462"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923"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923" rtl="0" eaLnBrk="1" latinLnBrk="0" hangingPunct="1">
        <a:defRPr sz="8419" kern="1200">
          <a:solidFill>
            <a:schemeClr val="tx1"/>
          </a:solidFill>
          <a:latin typeface="+mn-lt"/>
          <a:ea typeface="+mn-ea"/>
          <a:cs typeface="+mn-cs"/>
        </a:defRPr>
      </a:lvl1pPr>
      <a:lvl2pPr marL="2138462" algn="l" defTabSz="4276923" rtl="0" eaLnBrk="1" latinLnBrk="0" hangingPunct="1">
        <a:defRPr sz="8419" kern="1200">
          <a:solidFill>
            <a:schemeClr val="tx1"/>
          </a:solidFill>
          <a:latin typeface="+mn-lt"/>
          <a:ea typeface="+mn-ea"/>
          <a:cs typeface="+mn-cs"/>
        </a:defRPr>
      </a:lvl2pPr>
      <a:lvl3pPr marL="4276923" algn="l" defTabSz="4276923" rtl="0" eaLnBrk="1" latinLnBrk="0" hangingPunct="1">
        <a:defRPr sz="8419" kern="1200">
          <a:solidFill>
            <a:schemeClr val="tx1"/>
          </a:solidFill>
          <a:latin typeface="+mn-lt"/>
          <a:ea typeface="+mn-ea"/>
          <a:cs typeface="+mn-cs"/>
        </a:defRPr>
      </a:lvl3pPr>
      <a:lvl4pPr marL="6415385" algn="l" defTabSz="4276923" rtl="0" eaLnBrk="1" latinLnBrk="0" hangingPunct="1">
        <a:defRPr sz="8419" kern="1200">
          <a:solidFill>
            <a:schemeClr val="tx1"/>
          </a:solidFill>
          <a:latin typeface="+mn-lt"/>
          <a:ea typeface="+mn-ea"/>
          <a:cs typeface="+mn-cs"/>
        </a:defRPr>
      </a:lvl4pPr>
      <a:lvl5pPr marL="8553846" algn="l" defTabSz="4276923" rtl="0" eaLnBrk="1" latinLnBrk="0" hangingPunct="1">
        <a:defRPr sz="8419" kern="1200">
          <a:solidFill>
            <a:schemeClr val="tx1"/>
          </a:solidFill>
          <a:latin typeface="+mn-lt"/>
          <a:ea typeface="+mn-ea"/>
          <a:cs typeface="+mn-cs"/>
        </a:defRPr>
      </a:lvl5pPr>
      <a:lvl6pPr marL="10692308" algn="l" defTabSz="4276923" rtl="0" eaLnBrk="1" latinLnBrk="0" hangingPunct="1">
        <a:defRPr sz="8419" kern="1200">
          <a:solidFill>
            <a:schemeClr val="tx1"/>
          </a:solidFill>
          <a:latin typeface="+mn-lt"/>
          <a:ea typeface="+mn-ea"/>
          <a:cs typeface="+mn-cs"/>
        </a:defRPr>
      </a:lvl6pPr>
      <a:lvl7pPr marL="12830769" algn="l" defTabSz="4276923" rtl="0" eaLnBrk="1" latinLnBrk="0" hangingPunct="1">
        <a:defRPr sz="8419" kern="1200">
          <a:solidFill>
            <a:schemeClr val="tx1"/>
          </a:solidFill>
          <a:latin typeface="+mn-lt"/>
          <a:ea typeface="+mn-ea"/>
          <a:cs typeface="+mn-cs"/>
        </a:defRPr>
      </a:lvl7pPr>
      <a:lvl8pPr marL="14969231" algn="l" defTabSz="4276923" rtl="0" eaLnBrk="1" latinLnBrk="0" hangingPunct="1">
        <a:defRPr sz="8419" kern="1200">
          <a:solidFill>
            <a:schemeClr val="tx1"/>
          </a:solidFill>
          <a:latin typeface="+mn-lt"/>
          <a:ea typeface="+mn-ea"/>
          <a:cs typeface="+mn-cs"/>
        </a:defRPr>
      </a:lvl8pPr>
      <a:lvl9pPr marL="17107692" algn="l" defTabSz="4276923"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3699"/>
            <a:ext cx="42803763" cy="33385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solidFill>
                <a:schemeClr val="tx1"/>
              </a:solidFill>
            </a:endParaRPr>
          </a:p>
        </p:txBody>
      </p:sp>
      <p:sp>
        <p:nvSpPr>
          <p:cNvPr id="5" name="Text Box 3"/>
          <p:cNvSpPr txBox="1">
            <a:spLocks noChangeArrowheads="1"/>
          </p:cNvSpPr>
          <p:nvPr/>
        </p:nvSpPr>
        <p:spPr bwMode="auto">
          <a:xfrm>
            <a:off x="673965" y="3768692"/>
            <a:ext cx="9877125" cy="9356408"/>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0" tIns="182880" rIns="274320" bIns="182880" numCol="1" anchor="t" anchorCtr="0" compatLnSpc="1">
            <a:prstTxWarp prst="textNoShape">
              <a:avLst/>
            </a:prstTxWarp>
            <a:spAutoFit/>
          </a:bodyPr>
          <a:lstStyle/>
          <a:p>
            <a:pPr algn="just" defTabSz="525571" eaLnBrk="0" fontAlgn="base" hangingPunct="0">
              <a:spcBef>
                <a:spcPct val="0"/>
              </a:spcBef>
              <a:spcAft>
                <a:spcPct val="0"/>
              </a:spcAft>
            </a:pPr>
            <a:r>
              <a:rPr lang="en-US" altLang="en-US" sz="4400" b="1" dirty="0">
                <a:solidFill>
                  <a:schemeClr val="tx2"/>
                </a:solidFill>
                <a:latin typeface="Arial" panose="020B0604020202020204" pitchFamily="34" charset="0"/>
              </a:rPr>
              <a:t>Background</a:t>
            </a:r>
          </a:p>
          <a:p>
            <a:pPr marL="274320" indent="-274320" algn="just" defTabSz="525571" eaLnBrk="0" fontAlgn="base" hangingPunct="0">
              <a:spcBef>
                <a:spcPct val="0"/>
              </a:spcBef>
              <a:spcAft>
                <a:spcPct val="0"/>
              </a:spcAft>
              <a:buFont typeface="Arial" panose="020B0604020202020204" pitchFamily="34" charset="0"/>
              <a:buChar char="•"/>
            </a:pPr>
            <a:r>
              <a:rPr lang="en-US" altLang="en-US" sz="3600" dirty="0">
                <a:latin typeface="Arial" panose="020B0604020202020204" pitchFamily="34" charset="0"/>
              </a:rPr>
              <a:t>Venous thromboembolic (VTE) disease is a serious medical condition caused by abnormal blood clotting in veins (Figure 2).</a:t>
            </a:r>
          </a:p>
          <a:p>
            <a:pPr marL="274320" indent="-274320" algn="just" defTabSz="525571" eaLnBrk="0" fontAlgn="base" hangingPunct="0">
              <a:spcBef>
                <a:spcPct val="0"/>
              </a:spcBef>
              <a:spcAft>
                <a:spcPct val="0"/>
              </a:spcAft>
              <a:buFont typeface="Arial" panose="020B0604020202020204" pitchFamily="34" charset="0"/>
              <a:buChar char="•"/>
            </a:pPr>
            <a:r>
              <a:rPr lang="en-US" altLang="en-US" sz="3600" dirty="0">
                <a:latin typeface="Arial" panose="020B0604020202020204" pitchFamily="34" charset="0"/>
              </a:rPr>
              <a:t>HIV, tuberculosis (TB), and other acute and chronic infections causing systemic inflammation are associated with an increased risk of VTE disease.</a:t>
            </a:r>
          </a:p>
          <a:p>
            <a:pPr marL="274320" indent="-274320" algn="just" defTabSz="525571" eaLnBrk="0" fontAlgn="base" hangingPunct="0">
              <a:spcBef>
                <a:spcPct val="0"/>
              </a:spcBef>
              <a:spcAft>
                <a:spcPct val="0"/>
              </a:spcAft>
              <a:buFont typeface="Arial" panose="020B0604020202020204" pitchFamily="34" charset="0"/>
              <a:buChar char="•"/>
            </a:pPr>
            <a:r>
              <a:rPr lang="en-US" altLang="en-US" sz="3600" dirty="0">
                <a:latin typeface="Arial" panose="020B0604020202020204" pitchFamily="34" charset="0"/>
              </a:rPr>
              <a:t>VTE rates of 0.6-3.4% have been previously described in TB cohorts. No studies have described VTE in drug-resistant TB (DR TB) specifically.</a:t>
            </a:r>
          </a:p>
          <a:p>
            <a:pPr marL="274320" indent="-274320" algn="just" defTabSz="525571" eaLnBrk="0" fontAlgn="base" hangingPunct="0">
              <a:spcBef>
                <a:spcPct val="0"/>
              </a:spcBef>
              <a:spcAft>
                <a:spcPct val="0"/>
              </a:spcAft>
              <a:buFont typeface="Arial" panose="020B0604020202020204" pitchFamily="34" charset="0"/>
              <a:buChar char="•"/>
            </a:pPr>
            <a:r>
              <a:rPr lang="en-US" altLang="en-US" sz="3600" dirty="0">
                <a:latin typeface="Arial" panose="020B0604020202020204" pitchFamily="34" charset="0"/>
              </a:rPr>
              <a:t>Our study explored occurrence of VTE among a cohort of DR TB patients in Lesotho where HIV co-infection is very high (25% prevalence in 15-49 year olds).</a:t>
            </a:r>
          </a:p>
        </p:txBody>
      </p:sp>
      <p:sp>
        <p:nvSpPr>
          <p:cNvPr id="7" name="Text Box 5"/>
          <p:cNvSpPr txBox="1">
            <a:spLocks noChangeArrowheads="1"/>
          </p:cNvSpPr>
          <p:nvPr/>
        </p:nvSpPr>
        <p:spPr bwMode="auto">
          <a:xfrm>
            <a:off x="8719618" y="58204"/>
            <a:ext cx="33091627" cy="226274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ZA" altLang="en-US" sz="6600" b="1" dirty="0">
                <a:solidFill>
                  <a:schemeClr val="bg1"/>
                </a:solidFill>
                <a:latin typeface="Arial" panose="020B0604020202020204" pitchFamily="34" charset="0"/>
              </a:rPr>
              <a:t>High prevalence of venous thromboembolic disease </a:t>
            </a:r>
            <a:br>
              <a:rPr lang="en-ZA" altLang="en-US" sz="6600" b="1" dirty="0">
                <a:solidFill>
                  <a:schemeClr val="bg1"/>
                </a:solidFill>
                <a:latin typeface="Arial" panose="020B0604020202020204" pitchFamily="34" charset="0"/>
              </a:rPr>
            </a:br>
            <a:r>
              <a:rPr lang="en-ZA" altLang="en-US" sz="6600" b="1" dirty="0">
                <a:solidFill>
                  <a:schemeClr val="bg1"/>
                </a:solidFill>
                <a:latin typeface="Arial" panose="020B0604020202020204" pitchFamily="34" charset="0"/>
              </a:rPr>
              <a:t>among HIV patients co-infected with drug-resistant TB in Lesotho</a:t>
            </a:r>
            <a:endParaRPr lang="en-US" altLang="en-US" sz="140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8719618" y="2033735"/>
            <a:ext cx="33873173" cy="132541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David Holtzman</a:t>
            </a:r>
            <a:r>
              <a:rPr lang="en-US" altLang="en-US" sz="3600" baseline="30000" dirty="0">
                <a:solidFill>
                  <a:schemeClr val="bg1"/>
                </a:solidFill>
                <a:latin typeface="Arial" panose="020B0604020202020204" pitchFamily="34" charset="0"/>
              </a:rPr>
              <a:t>1</a:t>
            </a:r>
            <a:r>
              <a:rPr lang="en-US" altLang="en-US" sz="3600" dirty="0">
                <a:solidFill>
                  <a:schemeClr val="bg1"/>
                </a:solidFill>
                <a:latin typeface="Arial" panose="020B0604020202020204" pitchFamily="34" charset="0"/>
              </a:rPr>
              <a:t>, Meseret Asfaw</a:t>
            </a:r>
            <a:r>
              <a:rPr lang="en-US" altLang="en-US" sz="3600" baseline="30000" dirty="0">
                <a:solidFill>
                  <a:schemeClr val="bg1"/>
                </a:solidFill>
                <a:latin typeface="Arial" panose="020B0604020202020204" pitchFamily="34" charset="0"/>
              </a:rPr>
              <a:t>1</a:t>
            </a:r>
            <a:r>
              <a:rPr lang="en-US" altLang="en-US" sz="3600" dirty="0">
                <a:solidFill>
                  <a:schemeClr val="bg1"/>
                </a:solidFill>
                <a:latin typeface="Arial" panose="020B0604020202020204" pitchFamily="34" charset="0"/>
              </a:rPr>
              <a:t>, Llang Maama</a:t>
            </a:r>
            <a:r>
              <a:rPr lang="en-US" altLang="en-US" sz="3600" baseline="30000" dirty="0">
                <a:solidFill>
                  <a:schemeClr val="bg1"/>
                </a:solidFill>
                <a:latin typeface="Arial" panose="020B0604020202020204" pitchFamily="34" charset="0"/>
              </a:rPr>
              <a:t>2</a:t>
            </a:r>
            <a:r>
              <a:rPr lang="en-US" altLang="en-US" sz="3600" dirty="0">
                <a:solidFill>
                  <a:schemeClr val="bg1"/>
                </a:solidFill>
                <a:latin typeface="Arial" panose="020B0604020202020204" pitchFamily="34" charset="0"/>
              </a:rPr>
              <a:t>, Patrick Nkundanyirazo</a:t>
            </a:r>
            <a:r>
              <a:rPr lang="en-US" altLang="en-US" sz="3600" baseline="30000" dirty="0">
                <a:solidFill>
                  <a:schemeClr val="bg1"/>
                </a:solidFill>
                <a:latin typeface="Arial" panose="020B0604020202020204" pitchFamily="34" charset="0"/>
              </a:rPr>
              <a:t>1</a:t>
            </a:r>
            <a:r>
              <a:rPr lang="en-US" altLang="en-US" sz="3600" dirty="0">
                <a:solidFill>
                  <a:schemeClr val="bg1"/>
                </a:solidFill>
                <a:latin typeface="Arial" panose="020B0604020202020204" pitchFamily="34" charset="0"/>
              </a:rPr>
              <a:t>, Lawrence Oyewusi</a:t>
            </a:r>
            <a:r>
              <a:rPr lang="en-US" altLang="en-US" sz="3600" baseline="30000" dirty="0">
                <a:solidFill>
                  <a:schemeClr val="bg1"/>
                </a:solidFill>
                <a:latin typeface="Arial" panose="020B0604020202020204" pitchFamily="34" charset="0"/>
              </a:rPr>
              <a:t>1</a:t>
            </a:r>
            <a:endParaRPr lang="en-US" altLang="en-US" sz="3600" dirty="0">
              <a:solidFill>
                <a:schemeClr val="bg1"/>
              </a:solidFill>
              <a:latin typeface="Arial" panose="020B0604020202020204" pitchFamily="34" charset="0"/>
            </a:endParaRPr>
          </a:p>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1 - Partners In Health – Lesotho, 2 - Lesotho Ministry of Health, dholtzman@pih.org</a:t>
            </a:r>
          </a:p>
          <a:p>
            <a:pPr algn="ctr" defTabSz="525571" eaLnBrk="0" fontAlgn="base" hangingPunct="0">
              <a:spcBef>
                <a:spcPct val="0"/>
              </a:spcBef>
              <a:spcAft>
                <a:spcPct val="0"/>
              </a:spcAft>
            </a:pPr>
            <a:endParaRPr lang="en-US" altLang="en-US" sz="3600" dirty="0">
              <a:solidFill>
                <a:schemeClr val="bg1"/>
              </a:solidFill>
              <a:latin typeface="Arial" panose="020B0604020202020204" pitchFamily="34" charset="0"/>
            </a:endParaRPr>
          </a:p>
          <a:p>
            <a:pPr algn="ctr" defTabSz="525571" eaLnBrk="0" fontAlgn="base" hangingPunct="0">
              <a:spcBef>
                <a:spcPct val="0"/>
              </a:spcBef>
              <a:spcAft>
                <a:spcPct val="0"/>
              </a:spcAft>
            </a:pPr>
            <a:endParaRPr lang="en-US" altLang="en-US" sz="3600" dirty="0">
              <a:solidFill>
                <a:schemeClr val="bg1"/>
              </a:solidFill>
              <a:latin typeface="Arial" panose="020B0604020202020204" pitchFamily="34" charset="0"/>
            </a:endParaRPr>
          </a:p>
        </p:txBody>
      </p:sp>
      <p:sp>
        <p:nvSpPr>
          <p:cNvPr id="2" name="Rectangle 1"/>
          <p:cNvSpPr/>
          <p:nvPr/>
        </p:nvSpPr>
        <p:spPr>
          <a:xfrm>
            <a:off x="-1" y="30675759"/>
            <a:ext cx="42803763" cy="1411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359831" y="31082321"/>
            <a:ext cx="18208174" cy="584775"/>
          </a:xfrm>
          <a:prstGeom prst="rect">
            <a:avLst/>
          </a:prstGeom>
          <a:noFill/>
        </p:spPr>
        <p:txBody>
          <a:bodyPr wrap="square" rtlCol="0">
            <a:spAutoFit/>
          </a:bodyPr>
          <a:lstStyle/>
          <a:p>
            <a:r>
              <a:rPr lang="en-GB" sz="3200" b="1" dirty="0">
                <a:solidFill>
                  <a:schemeClr val="bg1"/>
                </a:solidFill>
                <a:latin typeface="Century Gothic" panose="020B0502020202020204" pitchFamily="34" charset="0"/>
              </a:rPr>
              <a:t>PRESENTED AT THE 23</a:t>
            </a:r>
            <a:r>
              <a:rPr lang="en-GB" sz="3200" b="1" baseline="30000" dirty="0">
                <a:solidFill>
                  <a:schemeClr val="bg1"/>
                </a:solidFill>
                <a:latin typeface="Century Gothic" panose="020B0502020202020204" pitchFamily="34" charset="0"/>
              </a:rPr>
              <a:t>RD</a:t>
            </a:r>
            <a:r>
              <a:rPr lang="en-GB" sz="3200" b="1" dirty="0">
                <a:solidFill>
                  <a:schemeClr val="bg1"/>
                </a:solidFill>
                <a:latin typeface="Century Gothic" panose="020B0502020202020204" pitchFamily="34" charset="0"/>
              </a:rPr>
              <a:t> INTERNATIONAL AIDS CONFERENCE (AIDS 2020) </a:t>
            </a:r>
            <a:r>
              <a:rPr lang="es-ES" sz="3200" b="1" dirty="0">
                <a:solidFill>
                  <a:schemeClr val="bg1"/>
                </a:solidFill>
                <a:latin typeface="Century Gothic" panose="020B0502020202020204" pitchFamily="34" charset="0"/>
              </a:rPr>
              <a:t>| 6-10 JULY 2020</a:t>
            </a:r>
            <a:endParaRPr lang="en-GB" sz="32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2855" y="30861261"/>
            <a:ext cx="5430051" cy="916274"/>
          </a:xfrm>
          <a:prstGeom prst="rect">
            <a:avLst/>
          </a:prstGeom>
        </p:spPr>
      </p:pic>
      <p:pic>
        <p:nvPicPr>
          <p:cNvPr id="13" name="Picture 12">
            <a:extLst>
              <a:ext uri="{FF2B5EF4-FFF2-40B4-BE49-F238E27FC236}">
                <a16:creationId xmlns:a16="http://schemas.microsoft.com/office/drawing/2014/main" id="{CF8F4DD0-CC96-7842-9D5E-5881221EF8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832" b="5422"/>
          <a:stretch/>
        </p:blipFill>
        <p:spPr>
          <a:xfrm>
            <a:off x="465429" y="465331"/>
            <a:ext cx="7261671" cy="2467429"/>
          </a:xfrm>
          <a:prstGeom prst="rect">
            <a:avLst/>
          </a:prstGeom>
        </p:spPr>
      </p:pic>
      <p:sp>
        <p:nvSpPr>
          <p:cNvPr id="15" name="Text Box 3"/>
          <p:cNvSpPr txBox="1">
            <a:spLocks noChangeArrowheads="1"/>
          </p:cNvSpPr>
          <p:nvPr/>
        </p:nvSpPr>
        <p:spPr bwMode="auto">
          <a:xfrm>
            <a:off x="32286011" y="3706794"/>
            <a:ext cx="9940009" cy="11233845"/>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0" tIns="182880" rIns="274320" bIns="182880" numCol="1" anchor="t" anchorCtr="0" compatLnSpc="1">
            <a:prstTxWarp prst="textNoShape">
              <a:avLst/>
            </a:prstTxWarp>
            <a:spAutoFit/>
          </a:bodyPr>
          <a:lstStyle/>
          <a:p>
            <a:pPr algn="just" defTabSz="525571" eaLnBrk="0" fontAlgn="base" hangingPunct="0">
              <a:spcBef>
                <a:spcPct val="0"/>
              </a:spcBef>
              <a:spcAft>
                <a:spcPct val="0"/>
              </a:spcAft>
            </a:pPr>
            <a:r>
              <a:rPr lang="en-US" altLang="en-US" sz="4400" b="1" dirty="0">
                <a:solidFill>
                  <a:schemeClr val="tx2"/>
                </a:solidFill>
                <a:latin typeface="Arial" panose="020B0604020202020204" pitchFamily="34" charset="0"/>
              </a:rPr>
              <a:t>Methods</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Retrospective cohort study with primary outcome of clinically or radiographically confirmed VTE disease.</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Cohort consisted of consented individuals with DR TB initiated on bedaquiline or delamanid enrolling in prospective observational endTB study site in Lesotho between October 2015 – June 2018.</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endTB study database queried for VTE adverse events.</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Hospital and pharmacy records also searched for prescription of anti-coagulant/anti-thrombotic medications.</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Manual chart review subsequently conducted for all potential VTE cases in order to confirm diagnosis of VTE.</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Relevant demographic and clinical data abstracted and univariate analysis conducted.</a:t>
            </a:r>
          </a:p>
        </p:txBody>
      </p:sp>
      <p:sp>
        <p:nvSpPr>
          <p:cNvPr id="18" name="Text Box 3"/>
          <p:cNvSpPr txBox="1">
            <a:spLocks noChangeArrowheads="1"/>
          </p:cNvSpPr>
          <p:nvPr/>
        </p:nvSpPr>
        <p:spPr bwMode="auto">
          <a:xfrm>
            <a:off x="32261561" y="15298594"/>
            <a:ext cx="9964459" cy="9989723"/>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0" tIns="182880" rIns="274320" bIns="182880" numCol="1" anchor="t" anchorCtr="0" compatLnSpc="1">
            <a:prstTxWarp prst="textNoShape">
              <a:avLst/>
            </a:prstTxWarp>
          </a:bodyPr>
          <a:lstStyle/>
          <a:p>
            <a:pPr algn="just" defTabSz="525571" eaLnBrk="0" fontAlgn="base" hangingPunct="0">
              <a:spcBef>
                <a:spcPct val="0"/>
              </a:spcBef>
              <a:spcAft>
                <a:spcPct val="0"/>
              </a:spcAft>
            </a:pPr>
            <a:r>
              <a:rPr lang="en-US" altLang="en-US" sz="4400" b="1" dirty="0">
                <a:solidFill>
                  <a:schemeClr val="tx2"/>
                </a:solidFill>
                <a:latin typeface="Arial" panose="020B0604020202020204" pitchFamily="34" charset="0"/>
              </a:rPr>
              <a:t>Results</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8% of the cohort experienced episode of VTE (all episodes were deep vein thrombosis – DVT). PE difficult to diagnose due to limited CT scanning availability.</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Female gender weakly associated with VTE.</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Most participants were HIV-positive with low CD4 and high viral load regardless of VTE.</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No traditional VTE risk factors were found to be significantly associated with VTE.</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Most VTE episodes occurred in the first 3 months of TB treatment (average 69 days) and most hospitalized prior to developing VTE.</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No observed differences in TB treatment outcomes between those with &amp; without VTE but treatment success was good (69% overall) as well as mortality (23%).</a:t>
            </a:r>
          </a:p>
        </p:txBody>
      </p:sp>
      <p:sp>
        <p:nvSpPr>
          <p:cNvPr id="20" name="Rectangle 19"/>
          <p:cNvSpPr/>
          <p:nvPr/>
        </p:nvSpPr>
        <p:spPr>
          <a:xfrm>
            <a:off x="11217066" y="3579204"/>
            <a:ext cx="20564482" cy="9816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7200" b="1" dirty="0">
                <a:solidFill>
                  <a:schemeClr val="bg1"/>
                </a:solidFill>
                <a:latin typeface="Arial" panose="020B0604020202020204" pitchFamily="34" charset="0"/>
                <a:cs typeface="Arial" panose="020B0604020202020204" pitchFamily="34" charset="0"/>
              </a:rPr>
              <a:t>Blood clots occur commonly among people with drug-resistant tuberculosis and HIV (8%)</a:t>
            </a:r>
          </a:p>
          <a:p>
            <a:pPr lvl="1" algn="ctr"/>
            <a:endParaRPr lang="en-GB" sz="2800" b="1" dirty="0">
              <a:solidFill>
                <a:schemeClr val="bg1"/>
              </a:solidFill>
              <a:latin typeface="Arial" panose="020B0604020202020204" pitchFamily="34" charset="0"/>
              <a:cs typeface="Arial" panose="020B0604020202020204" pitchFamily="34" charset="0"/>
            </a:endParaRPr>
          </a:p>
          <a:p>
            <a:pPr lvl="1" algn="ctr"/>
            <a:endParaRPr lang="en-GB" sz="2800" b="1" dirty="0">
              <a:solidFill>
                <a:schemeClr val="bg1"/>
              </a:solidFill>
              <a:latin typeface="Arial" panose="020B0604020202020204" pitchFamily="34" charset="0"/>
              <a:cs typeface="Arial" panose="020B0604020202020204" pitchFamily="34" charset="0"/>
            </a:endParaRPr>
          </a:p>
          <a:p>
            <a:pPr lvl="1" algn="ctr"/>
            <a:r>
              <a:rPr lang="en-GB" sz="7200" b="1" dirty="0">
                <a:solidFill>
                  <a:schemeClr val="bg1"/>
                </a:solidFill>
                <a:latin typeface="Arial" panose="020B0604020202020204" pitchFamily="34" charset="0"/>
                <a:cs typeface="Arial" panose="020B0604020202020204" pitchFamily="34" charset="0"/>
              </a:rPr>
              <a:t>Blood clots usually occur in first 3 months of TB treatment and in hospitalized patients.</a:t>
            </a:r>
          </a:p>
          <a:p>
            <a:pPr lvl="1" algn="ctr"/>
            <a:endParaRPr lang="en-GB" sz="2800" b="1" dirty="0">
              <a:solidFill>
                <a:schemeClr val="bg1"/>
              </a:solidFill>
              <a:latin typeface="Arial" panose="020B0604020202020204" pitchFamily="34" charset="0"/>
              <a:cs typeface="Arial" panose="020B0604020202020204" pitchFamily="34" charset="0"/>
            </a:endParaRPr>
          </a:p>
          <a:p>
            <a:pPr lvl="1" algn="ctr"/>
            <a:endParaRPr lang="en-GB" sz="2800" b="1" dirty="0">
              <a:solidFill>
                <a:schemeClr val="bg1"/>
              </a:solidFill>
              <a:latin typeface="Arial" panose="020B0604020202020204" pitchFamily="34" charset="0"/>
              <a:cs typeface="Arial" panose="020B0604020202020204" pitchFamily="34" charset="0"/>
            </a:endParaRPr>
          </a:p>
          <a:p>
            <a:pPr lvl="1" algn="ctr"/>
            <a:r>
              <a:rPr lang="en-GB" sz="7200" b="1" dirty="0">
                <a:solidFill>
                  <a:schemeClr val="bg1"/>
                </a:solidFill>
                <a:latin typeface="Arial" panose="020B0604020202020204" pitchFamily="34" charset="0"/>
                <a:cs typeface="Arial" panose="020B0604020202020204" pitchFamily="34" charset="0"/>
              </a:rPr>
              <a:t>TB and HIV programs and clinicians should implement measures to prevent, identify &amp; treat blood clots among high-risk patients.</a:t>
            </a:r>
          </a:p>
        </p:txBody>
      </p:sp>
      <p:sp>
        <p:nvSpPr>
          <p:cNvPr id="21" name="Text Box 3"/>
          <p:cNvSpPr txBox="1">
            <a:spLocks noChangeArrowheads="1"/>
          </p:cNvSpPr>
          <p:nvPr/>
        </p:nvSpPr>
        <p:spPr bwMode="auto">
          <a:xfrm>
            <a:off x="722937" y="13708440"/>
            <a:ext cx="9877125" cy="7771358"/>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0" tIns="182880" rIns="274320" bIns="182880" numCol="1" anchor="t" anchorCtr="0" compatLnSpc="1">
            <a:prstTxWarp prst="textNoShape">
              <a:avLst/>
            </a:prstTxWarp>
            <a:spAutoFit/>
          </a:bodyPr>
          <a:lstStyle/>
          <a:p>
            <a:pPr algn="just" defTabSz="525571" eaLnBrk="0" fontAlgn="base" hangingPunct="0">
              <a:spcBef>
                <a:spcPct val="0"/>
              </a:spcBef>
              <a:spcAft>
                <a:spcPct val="0"/>
              </a:spcAft>
            </a:pPr>
            <a:r>
              <a:rPr lang="en-US" altLang="en-US" sz="4400" b="1" dirty="0">
                <a:solidFill>
                  <a:schemeClr val="tx2"/>
                </a:solidFill>
                <a:latin typeface="Arial" panose="020B0604020202020204" pitchFamily="34" charset="0"/>
              </a:rPr>
              <a:t>VTE Pathogenesis</a:t>
            </a:r>
          </a:p>
          <a:p>
            <a:pPr marL="274320" indent="-274320" algn="just" defTabSz="525571" eaLnBrk="0" fontAlgn="base" hangingPunct="0">
              <a:spcBef>
                <a:spcPct val="0"/>
              </a:spcBef>
              <a:spcAft>
                <a:spcPts val="600"/>
              </a:spcAft>
              <a:buFont typeface="Arial" panose="020B0604020202020204" pitchFamily="34" charset="0"/>
              <a:buChar char="•"/>
            </a:pPr>
            <a:r>
              <a:rPr lang="en-US" altLang="en-US" sz="3600" dirty="0">
                <a:latin typeface="Arial" panose="020B0604020202020204" pitchFamily="34" charset="0"/>
              </a:rPr>
              <a:t>Virchow’s triad (Figure 1) is a theory to describe the risk factors and mechanism for VTE disease. It states that VTE is more likely to occur when there is slowed blood flow, damage to blood vessels’ lining, and an increased tendency of the blood to clot.</a:t>
            </a:r>
          </a:p>
          <a:p>
            <a:pPr marL="274320" indent="-274320" algn="just" defTabSz="525571" eaLnBrk="0" fontAlgn="base" hangingPunct="0">
              <a:spcBef>
                <a:spcPct val="0"/>
              </a:spcBef>
              <a:spcAft>
                <a:spcPts val="600"/>
              </a:spcAft>
              <a:buFont typeface="Arial" panose="020B0604020202020204" pitchFamily="34" charset="0"/>
              <a:buChar char="•"/>
            </a:pPr>
            <a:r>
              <a:rPr lang="en-US" altLang="en-US" sz="3600" dirty="0">
                <a:latin typeface="Arial" panose="020B0604020202020204" pitchFamily="34" charset="0"/>
              </a:rPr>
              <a:t>Suspected mechanisms of VTE in HIV and TB include increased clotting as a result of inflammation, damage to blood vessels from the infection and/or inflammation, and decreased blood flow due to decreased patient mobility from their illness.</a:t>
            </a:r>
          </a:p>
        </p:txBody>
      </p:sp>
      <p:grpSp>
        <p:nvGrpSpPr>
          <p:cNvPr id="33" name="Group 32"/>
          <p:cNvGrpSpPr/>
          <p:nvPr/>
        </p:nvGrpSpPr>
        <p:grpSpPr>
          <a:xfrm>
            <a:off x="722937" y="21899879"/>
            <a:ext cx="9404715" cy="8853102"/>
            <a:chOff x="1457309" y="12776320"/>
            <a:chExt cx="9020617" cy="9736571"/>
          </a:xfrm>
        </p:grpSpPr>
        <p:sp>
          <p:nvSpPr>
            <p:cNvPr id="10" name="Oval 9"/>
            <p:cNvSpPr>
              <a:spLocks noChangeAspect="1"/>
            </p:cNvSpPr>
            <p:nvPr/>
          </p:nvSpPr>
          <p:spPr>
            <a:xfrm>
              <a:off x="3413593" y="12776320"/>
              <a:ext cx="4846320" cy="4846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2" name="Oval 21"/>
            <p:cNvSpPr>
              <a:spLocks noChangeAspect="1"/>
            </p:cNvSpPr>
            <p:nvPr/>
          </p:nvSpPr>
          <p:spPr>
            <a:xfrm>
              <a:off x="1673104" y="16205502"/>
              <a:ext cx="4846320" cy="4846320"/>
            </a:xfrm>
            <a:prstGeom prst="ellips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3" name="Oval 22"/>
            <p:cNvSpPr>
              <a:spLocks noChangeAspect="1"/>
            </p:cNvSpPr>
            <p:nvPr/>
          </p:nvSpPr>
          <p:spPr>
            <a:xfrm>
              <a:off x="5631606" y="16278128"/>
              <a:ext cx="4846320" cy="4846320"/>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4" name="TextBox 23"/>
            <p:cNvSpPr txBox="1"/>
            <p:nvPr/>
          </p:nvSpPr>
          <p:spPr>
            <a:xfrm>
              <a:off x="4678027" y="13575400"/>
              <a:ext cx="2938355"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tendency of blood to clot</a:t>
              </a:r>
            </a:p>
          </p:txBody>
        </p:sp>
        <p:sp>
          <p:nvSpPr>
            <p:cNvPr id="25" name="Up Arrow 24"/>
            <p:cNvSpPr/>
            <p:nvPr/>
          </p:nvSpPr>
          <p:spPr>
            <a:xfrm>
              <a:off x="4183630" y="13643873"/>
              <a:ext cx="457200" cy="100584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64229" y="18637588"/>
              <a:ext cx="3405685"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damage to blood vessel lining</a:t>
              </a:r>
            </a:p>
          </p:txBody>
        </p:sp>
        <p:sp>
          <p:nvSpPr>
            <p:cNvPr id="27" name="TextBox 26"/>
            <p:cNvSpPr txBox="1"/>
            <p:nvPr/>
          </p:nvSpPr>
          <p:spPr>
            <a:xfrm>
              <a:off x="7241518" y="18781277"/>
              <a:ext cx="2938355"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blood flow within veins</a:t>
              </a:r>
            </a:p>
          </p:txBody>
        </p:sp>
        <p:sp>
          <p:nvSpPr>
            <p:cNvPr id="28" name="Up Arrow 27"/>
            <p:cNvSpPr/>
            <p:nvPr/>
          </p:nvSpPr>
          <p:spPr>
            <a:xfrm flipV="1">
              <a:off x="6702738" y="18916249"/>
              <a:ext cx="457200" cy="100584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3724044" y="15012142"/>
              <a:ext cx="4846320" cy="347584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74494" y="16789517"/>
              <a:ext cx="2938355"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risk of VTE</a:t>
              </a:r>
            </a:p>
          </p:txBody>
        </p:sp>
        <p:sp>
          <p:nvSpPr>
            <p:cNvPr id="31" name="Up Arrow 30"/>
            <p:cNvSpPr/>
            <p:nvPr/>
          </p:nvSpPr>
          <p:spPr>
            <a:xfrm>
              <a:off x="4730535" y="16954918"/>
              <a:ext cx="640080" cy="128016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57309" y="21057383"/>
              <a:ext cx="8758887" cy="1455508"/>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Figure 1: </a:t>
              </a:r>
              <a:r>
                <a:rPr lang="en-US" sz="4000" dirty="0">
                  <a:latin typeface="Arial" panose="020B0604020202020204" pitchFamily="34" charset="0"/>
                  <a:cs typeface="Arial" panose="020B0604020202020204" pitchFamily="34" charset="0"/>
                </a:rPr>
                <a:t>Virchow’s triad theory for</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venous thrombosis</a:t>
              </a:r>
              <a:endParaRPr lang="en-US" sz="4000" b="1" dirty="0">
                <a:latin typeface="Arial" panose="020B0604020202020204" pitchFamily="34" charset="0"/>
                <a:cs typeface="Arial" panose="020B0604020202020204" pitchFamily="34" charset="0"/>
              </a:endParaRPr>
            </a:p>
          </p:txBody>
        </p:sp>
      </p:grpSp>
      <p:grpSp>
        <p:nvGrpSpPr>
          <p:cNvPr id="6" name="Group 5"/>
          <p:cNvGrpSpPr/>
          <p:nvPr/>
        </p:nvGrpSpPr>
        <p:grpSpPr>
          <a:xfrm>
            <a:off x="11217066" y="14285089"/>
            <a:ext cx="10233436" cy="14638877"/>
            <a:chOff x="11149977" y="15879402"/>
            <a:chExt cx="10233436" cy="14638877"/>
          </a:xfrm>
        </p:grpSpPr>
        <p:pic>
          <p:nvPicPr>
            <p:cNvPr id="4" name="Picture 3"/>
            <p:cNvPicPr>
              <a:picLocks noChangeAspect="1"/>
            </p:cNvPicPr>
            <p:nvPr/>
          </p:nvPicPr>
          <p:blipFill>
            <a:blip r:embed="rId7"/>
            <a:stretch>
              <a:fillRect/>
            </a:stretch>
          </p:blipFill>
          <p:spPr>
            <a:xfrm>
              <a:off x="11149977" y="15879402"/>
              <a:ext cx="9953051" cy="12687405"/>
            </a:xfrm>
            <a:prstGeom prst="rect">
              <a:avLst/>
            </a:prstGeom>
          </p:spPr>
        </p:pic>
        <p:sp>
          <p:nvSpPr>
            <p:cNvPr id="34" name="TextBox 33"/>
            <p:cNvSpPr txBox="1"/>
            <p:nvPr/>
          </p:nvSpPr>
          <p:spPr>
            <a:xfrm>
              <a:off x="11149977" y="28579287"/>
              <a:ext cx="10233436" cy="1938992"/>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Figure 2</a:t>
              </a:r>
              <a:r>
                <a:rPr lang="en-US" sz="36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Most common forms of VTE: deep vein thrombosis (DVT) and pulmonary embolism (PE)</a:t>
              </a:r>
              <a:r>
                <a:rPr lang="en-US" sz="3600" dirty="0">
                  <a:latin typeface="Arial" panose="020B0604020202020204" pitchFamily="34" charset="0"/>
                  <a:cs typeface="Arial" panose="020B0604020202020204" pitchFamily="34" charset="0"/>
                </a:rPr>
                <a:t>  www.health.harvard.edu</a:t>
              </a:r>
            </a:p>
          </p:txBody>
        </p:sp>
      </p:grpSp>
      <p:graphicFrame>
        <p:nvGraphicFramePr>
          <p:cNvPr id="45" name="Table 44"/>
          <p:cNvGraphicFramePr>
            <a:graphicFrameLocks noGrp="1"/>
          </p:cNvGraphicFramePr>
          <p:nvPr>
            <p:extLst>
              <p:ext uri="{D42A27DB-BD31-4B8C-83A1-F6EECF244321}">
                <p14:modId xmlns:p14="http://schemas.microsoft.com/office/powerpoint/2010/main" val="3887131753"/>
              </p:ext>
            </p:extLst>
          </p:nvPr>
        </p:nvGraphicFramePr>
        <p:xfrm>
          <a:off x="21558082" y="20245993"/>
          <a:ext cx="10439560" cy="10187948"/>
        </p:xfrm>
        <a:graphic>
          <a:graphicData uri="http://schemas.openxmlformats.org/drawingml/2006/table">
            <a:tbl>
              <a:tblPr firstRow="1" bandRow="1">
                <a:tableStyleId>{9DCAF9ED-07DC-4A11-8D7F-57B35C25682E}</a:tableStyleId>
              </a:tblPr>
              <a:tblGrid>
                <a:gridCol w="4560382">
                  <a:extLst>
                    <a:ext uri="{9D8B030D-6E8A-4147-A177-3AD203B41FA5}">
                      <a16:colId xmlns:a16="http://schemas.microsoft.com/office/drawing/2014/main" val="1678478263"/>
                    </a:ext>
                  </a:extLst>
                </a:gridCol>
                <a:gridCol w="2080183">
                  <a:extLst>
                    <a:ext uri="{9D8B030D-6E8A-4147-A177-3AD203B41FA5}">
                      <a16:colId xmlns:a16="http://schemas.microsoft.com/office/drawing/2014/main" val="2904512181"/>
                    </a:ext>
                  </a:extLst>
                </a:gridCol>
                <a:gridCol w="2015887">
                  <a:extLst>
                    <a:ext uri="{9D8B030D-6E8A-4147-A177-3AD203B41FA5}">
                      <a16:colId xmlns:a16="http://schemas.microsoft.com/office/drawing/2014/main" val="395985073"/>
                    </a:ext>
                  </a:extLst>
                </a:gridCol>
                <a:gridCol w="486878">
                  <a:extLst>
                    <a:ext uri="{9D8B030D-6E8A-4147-A177-3AD203B41FA5}">
                      <a16:colId xmlns:a16="http://schemas.microsoft.com/office/drawing/2014/main" val="1963240117"/>
                    </a:ext>
                  </a:extLst>
                </a:gridCol>
                <a:gridCol w="1296230">
                  <a:extLst>
                    <a:ext uri="{9D8B030D-6E8A-4147-A177-3AD203B41FA5}">
                      <a16:colId xmlns:a16="http://schemas.microsoft.com/office/drawing/2014/main" val="2333216383"/>
                    </a:ext>
                  </a:extLst>
                </a:gridCol>
              </a:tblGrid>
              <a:tr h="948888">
                <a:tc>
                  <a:txBody>
                    <a:bodyPr/>
                    <a:lstStyle/>
                    <a:p>
                      <a:pPr marL="0" marR="0">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Variable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VTE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b"/>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No VTE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b"/>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b"/>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p-value</a:t>
                      </a:r>
                    </a:p>
                  </a:txBody>
                  <a:tcPr anchor="b"/>
                </a:tc>
                <a:extLst>
                  <a:ext uri="{0D108BD9-81ED-4DB2-BD59-A6C34878D82A}">
                    <a16:rowId xmlns:a16="http://schemas.microsoft.com/office/drawing/2014/main" val="2641088174"/>
                  </a:ext>
                </a:extLst>
              </a:tr>
              <a:tr h="517630">
                <a:tc>
                  <a:txBody>
                    <a:bodyPr/>
                    <a:lstStyle/>
                    <a:p>
                      <a:pPr marL="0" marR="0">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N (%)</a:t>
                      </a: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17 (8%)</a:t>
                      </a: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194 (92%)</a:t>
                      </a: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a:t>
                      </a:r>
                    </a:p>
                  </a:txBody>
                  <a:tcPr anchor="ctr"/>
                </a:tc>
                <a:extLst>
                  <a:ext uri="{0D108BD9-81ED-4DB2-BD59-A6C34878D82A}">
                    <a16:rowId xmlns:a16="http://schemas.microsoft.com/office/drawing/2014/main" val="2067580817"/>
                  </a:ext>
                </a:extLst>
              </a:tr>
              <a:tr h="517630">
                <a:tc>
                  <a:txBody>
                    <a:bodyPr/>
                    <a:lstStyle/>
                    <a:p>
                      <a:pPr marL="0" marR="0">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Age (years)</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41</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43</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0.87</a:t>
                      </a:r>
                    </a:p>
                  </a:txBody>
                  <a:tcPr anchor="ctr"/>
                </a:tc>
                <a:extLst>
                  <a:ext uri="{0D108BD9-81ED-4DB2-BD59-A6C34878D82A}">
                    <a16:rowId xmlns:a16="http://schemas.microsoft.com/office/drawing/2014/main" val="3569425020"/>
                  </a:ext>
                </a:extLst>
              </a:tr>
              <a:tr h="517630">
                <a:tc>
                  <a:txBody>
                    <a:bodyPr/>
                    <a:lstStyle/>
                    <a:p>
                      <a:pPr marL="0" marR="0">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Female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10 (59%)</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67 (35%)</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0.06</a:t>
                      </a:r>
                    </a:p>
                  </a:txBody>
                  <a:tcPr anchor="ctr"/>
                </a:tc>
                <a:extLst>
                  <a:ext uri="{0D108BD9-81ED-4DB2-BD59-A6C34878D82A}">
                    <a16:rowId xmlns:a16="http://schemas.microsoft.com/office/drawing/2014/main" val="3496707159"/>
                  </a:ext>
                </a:extLst>
              </a:tr>
              <a:tr h="517630">
                <a:tc>
                  <a:txBody>
                    <a:bodyPr/>
                    <a:lstStyle/>
                    <a:p>
                      <a:pPr marL="0" marR="0">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HIV positive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16 (94%)</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154 (79%)</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0.21</a:t>
                      </a:r>
                    </a:p>
                  </a:txBody>
                  <a:tcPr anchor="ctr"/>
                </a:tc>
                <a:extLst>
                  <a:ext uri="{0D108BD9-81ED-4DB2-BD59-A6C34878D82A}">
                    <a16:rowId xmlns:a16="http://schemas.microsoft.com/office/drawing/2014/main" val="553691806"/>
                  </a:ext>
                </a:extLst>
              </a:tr>
              <a:tr h="517630">
                <a:tc>
                  <a:txBody>
                    <a:bodyPr/>
                    <a:lstStyle/>
                    <a:p>
                      <a:pPr marL="0" marR="0" algn="l">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Baseline CD4 (cells/mm</a:t>
                      </a:r>
                      <a:r>
                        <a:rPr lang="en-US" sz="3000" baseline="30000" dirty="0">
                          <a:effectLst/>
                          <a:latin typeface="Arial" panose="020B0604020202020204" pitchFamily="34" charset="0"/>
                          <a:cs typeface="Arial" panose="020B0604020202020204" pitchFamily="34" charset="0"/>
                        </a:rPr>
                        <a:t>3</a:t>
                      </a:r>
                      <a:r>
                        <a:rPr lang="en-US" sz="3000" dirty="0">
                          <a:effectLst/>
                          <a:latin typeface="Arial" panose="020B0604020202020204" pitchFamily="34" charset="0"/>
                          <a:cs typeface="Arial" panose="020B0604020202020204" pitchFamily="34" charset="0"/>
                        </a:rPr>
                        <a:t>)</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187</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202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0.78</a:t>
                      </a:r>
                    </a:p>
                  </a:txBody>
                  <a:tcPr anchor="ctr"/>
                </a:tc>
                <a:extLst>
                  <a:ext uri="{0D108BD9-81ED-4DB2-BD59-A6C34878D82A}">
                    <a16:rowId xmlns:a16="http://schemas.microsoft.com/office/drawing/2014/main" val="2884984320"/>
                  </a:ext>
                </a:extLst>
              </a:tr>
              <a:tr h="517630">
                <a:tc>
                  <a:txBody>
                    <a:bodyPr/>
                    <a:lstStyle/>
                    <a:p>
                      <a:pPr marL="0" marR="0" algn="l">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Baseline VL (copies/ml)</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419,718</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328,424</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0.76</a:t>
                      </a:r>
                    </a:p>
                  </a:txBody>
                  <a:tcPr anchor="ctr"/>
                </a:tc>
                <a:extLst>
                  <a:ext uri="{0D108BD9-81ED-4DB2-BD59-A6C34878D82A}">
                    <a16:rowId xmlns:a16="http://schemas.microsoft.com/office/drawing/2014/main" val="3232231394"/>
                  </a:ext>
                </a:extLst>
              </a:tr>
              <a:tr h="517630">
                <a:tc>
                  <a:txBody>
                    <a:bodyPr/>
                    <a:lstStyle/>
                    <a:p>
                      <a:pPr marL="0" marR="0" algn="l">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Hospitalized before VTE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12 (71%)</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a:t>
                      </a:r>
                    </a:p>
                  </a:txBody>
                  <a:tcPr anchor="ctr"/>
                </a:tc>
                <a:extLst>
                  <a:ext uri="{0D108BD9-81ED-4DB2-BD59-A6C34878D82A}">
                    <a16:rowId xmlns:a16="http://schemas.microsoft.com/office/drawing/2014/main" val="1086351033"/>
                  </a:ext>
                </a:extLst>
              </a:tr>
              <a:tr h="948888">
                <a:tc>
                  <a:txBody>
                    <a:bodyPr/>
                    <a:lstStyle/>
                    <a:p>
                      <a:pPr marL="0" marR="0">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Median days from start of TB Rx to VTE diagnosis</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69</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a:t>
                      </a:r>
                    </a:p>
                  </a:txBody>
                  <a:tcPr anchor="ctr"/>
                </a:tc>
                <a:extLst>
                  <a:ext uri="{0D108BD9-81ED-4DB2-BD59-A6C34878D82A}">
                    <a16:rowId xmlns:a16="http://schemas.microsoft.com/office/drawing/2014/main" val="3451694101"/>
                  </a:ext>
                </a:extLst>
              </a:tr>
              <a:tr h="517630">
                <a:tc>
                  <a:txBody>
                    <a:bodyPr/>
                    <a:lstStyle/>
                    <a:p>
                      <a:pPr marL="0" marR="0">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TB</a:t>
                      </a:r>
                      <a:r>
                        <a:rPr lang="en-US" sz="3000" baseline="0" dirty="0">
                          <a:effectLst/>
                          <a:latin typeface="Arial" panose="020B0604020202020204" pitchFamily="34" charset="0"/>
                          <a:ea typeface="Calibri" panose="020F0502020204030204" pitchFamily="34" charset="0"/>
                          <a:cs typeface="Arial" panose="020B0604020202020204" pitchFamily="34" charset="0"/>
                        </a:rPr>
                        <a:t> treatment outcome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tc>
                <a:tc gridSpan="4">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N</a:t>
                      </a:r>
                      <a:r>
                        <a:rPr lang="en-US" sz="3000" baseline="0" dirty="0">
                          <a:effectLst/>
                          <a:latin typeface="Arial" panose="020B0604020202020204" pitchFamily="34" charset="0"/>
                          <a:ea typeface="Calibri" panose="020F0502020204030204" pitchFamily="34" charset="0"/>
                          <a:cs typeface="Arial" panose="020B0604020202020204" pitchFamily="34" charset="0"/>
                        </a:rPr>
                        <a:t> = 209 with final outcome</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31980597"/>
                  </a:ext>
                </a:extLst>
              </a:tr>
              <a:tr h="517630">
                <a:tc>
                  <a:txBody>
                    <a:bodyPr/>
                    <a:lstStyle/>
                    <a:p>
                      <a:pPr marL="0" marR="0" algn="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Cured/completed</a:t>
                      </a:r>
                    </a:p>
                  </a:txBody>
                  <a:tcP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11 (65%)</a:t>
                      </a: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133 (69%)</a:t>
                      </a: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0.73</a:t>
                      </a:r>
                    </a:p>
                  </a:txBody>
                  <a:tcPr anchor="ctr"/>
                </a:tc>
                <a:tc hMerge="1">
                  <a:txBody>
                    <a:bodyPr/>
                    <a:lstStyle/>
                    <a:p>
                      <a:endParaRPr lang="en-US"/>
                    </a:p>
                  </a:txBody>
                  <a:tcPr/>
                </a:tc>
                <a:extLst>
                  <a:ext uri="{0D108BD9-81ED-4DB2-BD59-A6C34878D82A}">
                    <a16:rowId xmlns:a16="http://schemas.microsoft.com/office/drawing/2014/main" val="393434446"/>
                  </a:ext>
                </a:extLst>
              </a:tr>
              <a:tr h="517630">
                <a:tc>
                  <a:txBody>
                    <a:bodyPr/>
                    <a:lstStyle/>
                    <a:p>
                      <a:pPr marL="0" marR="0" algn="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Died</a:t>
                      </a:r>
                    </a:p>
                  </a:txBody>
                  <a:tcP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4 (24%)</a:t>
                      </a: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45 (23%)</a:t>
                      </a: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0.93</a:t>
                      </a:r>
                    </a:p>
                  </a:txBody>
                  <a:tcPr anchor="ctr"/>
                </a:tc>
                <a:tc hMerge="1">
                  <a:txBody>
                    <a:bodyPr/>
                    <a:lstStyle/>
                    <a:p>
                      <a:endParaRPr lang="en-US"/>
                    </a:p>
                  </a:txBody>
                  <a:tcPr/>
                </a:tc>
                <a:extLst>
                  <a:ext uri="{0D108BD9-81ED-4DB2-BD59-A6C34878D82A}">
                    <a16:rowId xmlns:a16="http://schemas.microsoft.com/office/drawing/2014/main" val="29569928"/>
                  </a:ext>
                </a:extLst>
              </a:tr>
              <a:tr h="517630">
                <a:tc>
                  <a:txBody>
                    <a:bodyPr/>
                    <a:lstStyle/>
                    <a:p>
                      <a:pPr marL="0" marR="0" algn="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Failed</a:t>
                      </a:r>
                    </a:p>
                  </a:txBody>
                  <a:tcP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2 (1%)</a:t>
                      </a: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0.68</a:t>
                      </a:r>
                    </a:p>
                  </a:txBody>
                  <a:tcPr anchor="ctr"/>
                </a:tc>
                <a:tc hMerge="1">
                  <a:txBody>
                    <a:bodyPr/>
                    <a:lstStyle/>
                    <a:p>
                      <a:endParaRPr lang="en-US"/>
                    </a:p>
                  </a:txBody>
                  <a:tcPr/>
                </a:tc>
                <a:extLst>
                  <a:ext uri="{0D108BD9-81ED-4DB2-BD59-A6C34878D82A}">
                    <a16:rowId xmlns:a16="http://schemas.microsoft.com/office/drawing/2014/main" val="999956"/>
                  </a:ext>
                </a:extLst>
              </a:tr>
              <a:tr h="517630">
                <a:tc>
                  <a:txBody>
                    <a:bodyPr/>
                    <a:lstStyle/>
                    <a:p>
                      <a:pPr marL="0" marR="0" algn="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Loss to follow-up</a:t>
                      </a:r>
                    </a:p>
                  </a:txBody>
                  <a:tcP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2 (1%)</a:t>
                      </a: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0.68</a:t>
                      </a:r>
                    </a:p>
                  </a:txBody>
                  <a:tcPr anchor="ctr"/>
                </a:tc>
                <a:tc hMerge="1">
                  <a:txBody>
                    <a:bodyPr/>
                    <a:lstStyle/>
                    <a:p>
                      <a:endParaRPr lang="en-US"/>
                    </a:p>
                  </a:txBody>
                  <a:tcPr/>
                </a:tc>
                <a:extLst>
                  <a:ext uri="{0D108BD9-81ED-4DB2-BD59-A6C34878D82A}">
                    <a16:rowId xmlns:a16="http://schemas.microsoft.com/office/drawing/2014/main" val="3129675900"/>
                  </a:ext>
                </a:extLst>
              </a:tr>
              <a:tr h="517630">
                <a:tc>
                  <a:txBody>
                    <a:bodyPr/>
                    <a:lstStyle/>
                    <a:p>
                      <a:pPr marL="0" marR="0" algn="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Not evaluated</a:t>
                      </a:r>
                    </a:p>
                  </a:txBody>
                  <a:tcP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2 (12%)</a:t>
                      </a:r>
                    </a:p>
                  </a:txBody>
                  <a:tcPr anchor="ct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10 (5%)</a:t>
                      </a:r>
                    </a:p>
                  </a:txBody>
                  <a:tcPr anchor="ctr"/>
                </a:tc>
                <a:tc gridSpan="2">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0.23</a:t>
                      </a:r>
                    </a:p>
                  </a:txBody>
                  <a:tcPr anchor="ctr"/>
                </a:tc>
                <a:tc hMerge="1">
                  <a:txBody>
                    <a:bodyPr/>
                    <a:lstStyle/>
                    <a:p>
                      <a:endParaRPr lang="en-US"/>
                    </a:p>
                  </a:txBody>
                  <a:tcPr/>
                </a:tc>
                <a:extLst>
                  <a:ext uri="{0D108BD9-81ED-4DB2-BD59-A6C34878D82A}">
                    <a16:rowId xmlns:a16="http://schemas.microsoft.com/office/drawing/2014/main" val="4072092490"/>
                  </a:ext>
                </a:extLst>
              </a:tr>
              <a:tr h="948888">
                <a:tc gridSpan="5">
                  <a:txBody>
                    <a:bodyPr/>
                    <a:lstStyle/>
                    <a:p>
                      <a:pPr marL="0" marR="0" algn="l">
                        <a:lnSpc>
                          <a:spcPct val="107000"/>
                        </a:lnSpc>
                        <a:spcBef>
                          <a:spcPts val="0"/>
                        </a:spcBef>
                        <a:spcAft>
                          <a:spcPts val="0"/>
                        </a:spcAft>
                      </a:pPr>
                      <a:r>
                        <a:rPr lang="en-US" sz="3000" b="1" dirty="0">
                          <a:effectLst/>
                          <a:latin typeface="Arial" panose="020B0604020202020204" pitchFamily="34" charset="0"/>
                          <a:ea typeface="Calibri" panose="020F0502020204030204" pitchFamily="34" charset="0"/>
                          <a:cs typeface="Arial" panose="020B0604020202020204" pitchFamily="34" charset="0"/>
                        </a:rPr>
                        <a:t>Table 1: </a:t>
                      </a:r>
                      <a:r>
                        <a:rPr lang="en-US" sz="3000" b="0" dirty="0">
                          <a:effectLst/>
                          <a:latin typeface="Arial" panose="020B0604020202020204" pitchFamily="34" charset="0"/>
                          <a:ea typeface="Calibri" panose="020F0502020204030204" pitchFamily="34" charset="0"/>
                          <a:cs typeface="Arial" panose="020B0604020202020204" pitchFamily="34" charset="0"/>
                        </a:rPr>
                        <a:t>Comparison of clinical and demographic characteristics</a:t>
                      </a:r>
                      <a:r>
                        <a:rPr lang="en-US" sz="3000" b="0" baseline="0" dirty="0">
                          <a:effectLst/>
                          <a:latin typeface="Arial" panose="020B0604020202020204" pitchFamily="34" charset="0"/>
                          <a:ea typeface="Calibri" panose="020F0502020204030204" pitchFamily="34" charset="0"/>
                          <a:cs typeface="Arial" panose="020B0604020202020204" pitchFamily="34" charset="0"/>
                        </a:rPr>
                        <a:t> between participants with and without VTE</a:t>
                      </a:r>
                      <a:endParaRPr lang="en-US" sz="3000" b="1" dirty="0">
                        <a:effectLst/>
                        <a:latin typeface="Arial" panose="020B0604020202020204" pitchFamily="34" charset="0"/>
                        <a:ea typeface="Calibri" panose="020F0502020204030204" pitchFamily="34" charset="0"/>
                        <a:cs typeface="Arial" panose="020B0604020202020204" pitchFamily="34" charset="0"/>
                      </a:endParaRPr>
                    </a:p>
                  </a:txBody>
                  <a:tcP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1042576543"/>
                  </a:ext>
                </a:extLst>
              </a:tr>
            </a:tbl>
          </a:graphicData>
        </a:graphic>
      </p:graphicFrame>
      <p:grpSp>
        <p:nvGrpSpPr>
          <p:cNvPr id="66" name="Group 65"/>
          <p:cNvGrpSpPr/>
          <p:nvPr/>
        </p:nvGrpSpPr>
        <p:grpSpPr>
          <a:xfrm>
            <a:off x="21362487" y="13819839"/>
            <a:ext cx="10830749" cy="6192256"/>
            <a:chOff x="31963349" y="3490729"/>
            <a:chExt cx="10613326" cy="6438812"/>
          </a:xfrm>
        </p:grpSpPr>
        <p:cxnSp>
          <p:nvCxnSpPr>
            <p:cNvPr id="63" name="Straight Connector 62"/>
            <p:cNvCxnSpPr/>
            <p:nvPr/>
          </p:nvCxnSpPr>
          <p:spPr>
            <a:xfrm flipH="1">
              <a:off x="36449506" y="6720702"/>
              <a:ext cx="8400" cy="914400"/>
            </a:xfrm>
            <a:prstGeom prst="line">
              <a:avLst/>
            </a:prstGeom>
            <a:ln w="1143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2461200" y="3490729"/>
              <a:ext cx="9197821" cy="5497290"/>
              <a:chOff x="32461200" y="3490729"/>
              <a:chExt cx="9197821" cy="5497290"/>
            </a:xfrm>
          </p:grpSpPr>
          <p:cxnSp>
            <p:nvCxnSpPr>
              <p:cNvPr id="19" name="Straight Connector 18"/>
              <p:cNvCxnSpPr>
                <a:endCxn id="35" idx="0"/>
              </p:cNvCxnSpPr>
              <p:nvPr/>
            </p:nvCxnSpPr>
            <p:spPr>
              <a:xfrm flipH="1">
                <a:off x="36493048" y="4478245"/>
                <a:ext cx="8400" cy="1105566"/>
              </a:xfrm>
              <a:prstGeom prst="line">
                <a:avLst/>
              </a:prstGeom>
              <a:ln w="1143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36" name="Text Box 3"/>
              <p:cNvSpPr txBox="1">
                <a:spLocks noChangeArrowheads="1"/>
              </p:cNvSpPr>
              <p:nvPr/>
            </p:nvSpPr>
            <p:spPr bwMode="auto">
              <a:xfrm>
                <a:off x="37909981" y="8088977"/>
                <a:ext cx="3749040" cy="899042"/>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0" tIns="182880" rIns="457200" bIns="182880" numCol="1" anchor="t" anchorCtr="0" compatLnSpc="1">
                <a:prstTxWarp prst="textNoShape">
                  <a:avLst/>
                </a:prstTxWarp>
              </a:bodyPr>
              <a:lstStyle/>
              <a:p>
                <a:pPr algn="ctr" defTabSz="525571" eaLnBrk="0" fontAlgn="base" hangingPunct="0">
                  <a:spcBef>
                    <a:spcPct val="0"/>
                  </a:spcBef>
                  <a:spcAft>
                    <a:spcPct val="0"/>
                  </a:spcAft>
                </a:pPr>
                <a:r>
                  <a:rPr lang="en-US" altLang="en-US" sz="3600" dirty="0">
                    <a:latin typeface="Arial" panose="020B0604020202020204" pitchFamily="34" charset="0"/>
                  </a:rPr>
                  <a:t>No VTE - 194</a:t>
                </a:r>
              </a:p>
            </p:txBody>
          </p:sp>
          <p:sp>
            <p:nvSpPr>
              <p:cNvPr id="37" name="Text Box 3"/>
              <p:cNvSpPr txBox="1">
                <a:spLocks noChangeArrowheads="1"/>
              </p:cNvSpPr>
              <p:nvPr/>
            </p:nvSpPr>
            <p:spPr bwMode="auto">
              <a:xfrm>
                <a:off x="32461200" y="8088977"/>
                <a:ext cx="5029200" cy="899042"/>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0" tIns="182880" rIns="457200" bIns="182880" numCol="1" anchor="t" anchorCtr="0" compatLnSpc="1">
                <a:prstTxWarp prst="textNoShape">
                  <a:avLst/>
                </a:prstTxWarp>
              </a:bodyPr>
              <a:lstStyle/>
              <a:p>
                <a:pPr algn="ctr" defTabSz="525571" eaLnBrk="0" fontAlgn="base" hangingPunct="0">
                  <a:spcBef>
                    <a:spcPct val="0"/>
                  </a:spcBef>
                  <a:spcAft>
                    <a:spcPct val="0"/>
                  </a:spcAft>
                </a:pPr>
                <a:r>
                  <a:rPr lang="en-US" altLang="en-US" sz="3600" dirty="0">
                    <a:latin typeface="Arial" panose="020B0604020202020204" pitchFamily="34" charset="0"/>
                  </a:rPr>
                  <a:t>Confirmed VTE - 17</a:t>
                </a:r>
              </a:p>
            </p:txBody>
          </p:sp>
          <p:cxnSp>
            <p:nvCxnSpPr>
              <p:cNvPr id="38" name="Straight Connector 37"/>
              <p:cNvCxnSpPr/>
              <p:nvPr/>
            </p:nvCxnSpPr>
            <p:spPr>
              <a:xfrm flipH="1">
                <a:off x="39687300" y="4430119"/>
                <a:ext cx="20580" cy="3680947"/>
              </a:xfrm>
              <a:prstGeom prst="line">
                <a:avLst/>
              </a:prstGeom>
              <a:ln w="1143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17" name="Text Box 3"/>
              <p:cNvSpPr txBox="1">
                <a:spLocks noChangeArrowheads="1"/>
              </p:cNvSpPr>
              <p:nvPr/>
            </p:nvSpPr>
            <p:spPr bwMode="auto">
              <a:xfrm>
                <a:off x="34477058" y="3490729"/>
                <a:ext cx="5307443" cy="899042"/>
              </a:xfrm>
              <a:prstGeom prst="rect">
                <a:avLst/>
              </a:prstGeom>
              <a:solidFill>
                <a:schemeClr val="bg1"/>
              </a:solidFill>
              <a:ln w="25400" algn="ctr">
                <a:solidFill>
                  <a:schemeClr val="accent2"/>
                </a:solidFill>
                <a:miter lim="800000"/>
                <a:headEnd/>
                <a:tailEnd/>
              </a:ln>
              <a:effectLst/>
            </p:spPr>
            <p:txBody>
              <a:bodyPr vert="horz" wrap="square" lIns="457200" tIns="182880" rIns="457200" bIns="182880" numCol="1" anchor="t" anchorCtr="0" compatLnSpc="1">
                <a:prstTxWarp prst="textNoShape">
                  <a:avLst/>
                </a:prstTxWarp>
              </a:bodyPr>
              <a:lstStyle/>
              <a:p>
                <a:pPr algn="ctr" defTabSz="525571" eaLnBrk="0" fontAlgn="base" hangingPunct="0">
                  <a:spcBef>
                    <a:spcPct val="0"/>
                  </a:spcBef>
                  <a:spcAft>
                    <a:spcPct val="0"/>
                  </a:spcAft>
                </a:pPr>
                <a:r>
                  <a:rPr lang="en-US" altLang="en-US" sz="3600" dirty="0">
                    <a:latin typeface="Arial" panose="020B0604020202020204" pitchFamily="34" charset="0"/>
                  </a:rPr>
                  <a:t>211 patients enrolled</a:t>
                </a:r>
              </a:p>
            </p:txBody>
          </p:sp>
          <p:cxnSp>
            <p:nvCxnSpPr>
              <p:cNvPr id="43" name="Straight Connector 42"/>
              <p:cNvCxnSpPr/>
              <p:nvPr/>
            </p:nvCxnSpPr>
            <p:spPr>
              <a:xfrm flipV="1">
                <a:off x="36478030" y="7570399"/>
                <a:ext cx="3200400" cy="4811"/>
              </a:xfrm>
              <a:prstGeom prst="line">
                <a:avLst/>
              </a:prstGeom>
              <a:ln w="1143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Box 3"/>
              <p:cNvSpPr txBox="1">
                <a:spLocks noChangeArrowheads="1"/>
              </p:cNvSpPr>
              <p:nvPr/>
            </p:nvSpPr>
            <p:spPr bwMode="auto">
              <a:xfrm>
                <a:off x="34084348" y="5583811"/>
                <a:ext cx="4817400" cy="1487256"/>
              </a:xfrm>
              <a:prstGeom prst="rect">
                <a:avLst/>
              </a:prstGeom>
              <a:solidFill>
                <a:schemeClr val="bg1"/>
              </a:solidFill>
              <a:ln w="25400" algn="ctr">
                <a:solidFill>
                  <a:schemeClr val="accent2"/>
                </a:solidFill>
                <a:miter lim="800000"/>
                <a:headEnd/>
                <a:tailEnd/>
              </a:ln>
              <a:effectLst/>
            </p:spPr>
            <p:txBody>
              <a:bodyPr vert="horz" wrap="square" lIns="457200" tIns="182880" rIns="457200" bIns="182880" numCol="1" anchor="t" anchorCtr="0" compatLnSpc="1">
                <a:prstTxWarp prst="textNoShape">
                  <a:avLst/>
                </a:prstTxWarp>
              </a:bodyPr>
              <a:lstStyle/>
              <a:p>
                <a:pPr algn="ctr" defTabSz="525571" eaLnBrk="0" fontAlgn="base" hangingPunct="0">
                  <a:spcBef>
                    <a:spcPct val="0"/>
                  </a:spcBef>
                  <a:spcAft>
                    <a:spcPct val="0"/>
                  </a:spcAft>
                </a:pPr>
                <a:r>
                  <a:rPr lang="en-US" altLang="en-US" sz="3600" dirty="0">
                    <a:latin typeface="Arial" panose="020B0604020202020204" pitchFamily="34" charset="0"/>
                  </a:rPr>
                  <a:t>33 potential VTE episodes identified</a:t>
                </a:r>
              </a:p>
            </p:txBody>
          </p:sp>
        </p:grpSp>
        <p:sp>
          <p:nvSpPr>
            <p:cNvPr id="53" name="TextBox 52"/>
            <p:cNvSpPr txBox="1"/>
            <p:nvPr/>
          </p:nvSpPr>
          <p:spPr>
            <a:xfrm>
              <a:off x="31963349" y="9257475"/>
              <a:ext cx="10613326" cy="672066"/>
            </a:xfrm>
            <a:prstGeom prst="rect">
              <a:avLst/>
            </a:prstGeom>
            <a:noFill/>
            <a:ln>
              <a:noFill/>
            </a:ln>
          </p:spPr>
          <p:txBody>
            <a:bodyPr wrap="square" rtlCol="0">
              <a:spAutoFit/>
            </a:bodyPr>
            <a:lstStyle/>
            <a:p>
              <a:pPr algn="ctr"/>
              <a:r>
                <a:rPr lang="en-US" sz="3600" b="1" dirty="0">
                  <a:latin typeface="Arial" panose="020B0604020202020204" pitchFamily="34" charset="0"/>
                  <a:cs typeface="Arial" panose="020B0604020202020204" pitchFamily="34" charset="0"/>
                </a:rPr>
                <a:t>Figure 3: </a:t>
              </a:r>
              <a:r>
                <a:rPr lang="en-US" sz="3600" dirty="0">
                  <a:latin typeface="Arial" panose="020B0604020202020204" pitchFamily="34" charset="0"/>
                  <a:cs typeface="Arial" panose="020B0604020202020204" pitchFamily="34" charset="0"/>
                </a:rPr>
                <a:t>Flow diagram of cohort &amp; VTE episodes</a:t>
              </a:r>
            </a:p>
          </p:txBody>
        </p:sp>
        <p:cxnSp>
          <p:nvCxnSpPr>
            <p:cNvPr id="64" name="Straight Connector 63"/>
            <p:cNvCxnSpPr/>
            <p:nvPr/>
          </p:nvCxnSpPr>
          <p:spPr>
            <a:xfrm flipV="1">
              <a:off x="34653807" y="7568108"/>
              <a:ext cx="1828800" cy="4811"/>
            </a:xfrm>
            <a:prstGeom prst="line">
              <a:avLst/>
            </a:prstGeom>
            <a:ln w="1143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4677425" y="7528531"/>
              <a:ext cx="8400" cy="548640"/>
            </a:xfrm>
            <a:prstGeom prst="line">
              <a:avLst/>
            </a:prstGeom>
            <a:ln w="1143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sp>
        <p:nvSpPr>
          <p:cNvPr id="67" name="Text Box 3"/>
          <p:cNvSpPr txBox="1">
            <a:spLocks noChangeArrowheads="1"/>
          </p:cNvSpPr>
          <p:nvPr/>
        </p:nvSpPr>
        <p:spPr bwMode="auto">
          <a:xfrm>
            <a:off x="32286011" y="25694398"/>
            <a:ext cx="10038452" cy="4671532"/>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0" tIns="182880" rIns="274320" bIns="182880" numCol="1" anchor="t" anchorCtr="0" compatLnSpc="1">
            <a:prstTxWarp prst="textNoShape">
              <a:avLst/>
            </a:prstTxWarp>
          </a:bodyPr>
          <a:lstStyle/>
          <a:p>
            <a:pPr algn="just" defTabSz="525571" eaLnBrk="0" fontAlgn="base" hangingPunct="0">
              <a:spcBef>
                <a:spcPct val="0"/>
              </a:spcBef>
              <a:spcAft>
                <a:spcPct val="0"/>
              </a:spcAft>
            </a:pPr>
            <a:r>
              <a:rPr lang="en-US" altLang="en-US" sz="4400" b="1" dirty="0">
                <a:solidFill>
                  <a:schemeClr val="tx2"/>
                </a:solidFill>
                <a:latin typeface="Arial" panose="020B0604020202020204" pitchFamily="34" charset="0"/>
              </a:rPr>
              <a:t>Conclusions</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VTE disease is common in DR TB/HIV co-infected patients. Early VTE onset suggests possible initial state of increased propensity towards thrombosis formation. </a:t>
            </a:r>
          </a:p>
          <a:p>
            <a:pPr marL="274320" indent="-274320" algn="just" defTabSz="525571" eaLnBrk="0" fontAlgn="base" hangingPunct="0">
              <a:spcBef>
                <a:spcPct val="0"/>
              </a:spcBef>
              <a:spcAft>
                <a:spcPts val="1200"/>
              </a:spcAft>
              <a:buFont typeface="Arial" panose="020B0604020202020204" pitchFamily="34" charset="0"/>
              <a:buChar char="•"/>
            </a:pPr>
            <a:r>
              <a:rPr lang="en-US" altLang="en-US" sz="3400" dirty="0">
                <a:latin typeface="Arial" panose="020B0604020202020204" pitchFamily="34" charset="0"/>
              </a:rPr>
              <a:t>Further study is needed to better understand risk factors for VTE in this population in order to target and implement measures to mitigate.</a:t>
            </a:r>
          </a:p>
        </p:txBody>
      </p:sp>
      <p:pic>
        <p:nvPicPr>
          <p:cNvPr id="11" name="New Recording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54318" y="632302"/>
            <a:ext cx="2362748" cy="2362748"/>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1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830</Words>
  <Application>Microsoft Office PowerPoint</Application>
  <PresentationFormat>Benutzerdefiniert</PresentationFormat>
  <Paragraphs>107</Paragraphs>
  <Slides>1</Slides>
  <Notes>1</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69</cp:revision>
  <dcterms:created xsi:type="dcterms:W3CDTF">2016-06-23T11:49:10Z</dcterms:created>
  <dcterms:modified xsi:type="dcterms:W3CDTF">2020-06-30T13:25:43Z</dcterms:modified>
</cp:coreProperties>
</file>